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7926908" TargetMode="External"/><Relationship Id="rId2" Type="http://schemas.openxmlformats.org/officeDocument/2006/relationships/hyperlink" Target="https://learningapps.org/17602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hu/resource/290192/h%C3%A1tt%C3%A9rt%C3%A1ra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728149" TargetMode="External"/><Relationship Id="rId7" Type="http://schemas.openxmlformats.org/officeDocument/2006/relationships/hyperlink" Target="https://wordwall.net/hu/resource/511008/informatika/sz%c3%a1m%c3%adt%c3%b3g%c3%a9pes-alapismeretek" TargetMode="External"/><Relationship Id="rId2" Type="http://schemas.openxmlformats.org/officeDocument/2006/relationships/hyperlink" Target="https://learningapps.org/1971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2898380" TargetMode="External"/><Relationship Id="rId5" Type="http://schemas.openxmlformats.org/officeDocument/2006/relationships/hyperlink" Target="https://learningapps.org/1737897" TargetMode="External"/><Relationship Id="rId4" Type="http://schemas.openxmlformats.org/officeDocument/2006/relationships/hyperlink" Target="https://learningapps.org/16737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0973" y="760856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Informatikai eszközök felépítése és perifériák csoportosítása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69" y="2316163"/>
            <a:ext cx="5573724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3">
            <a:extLst>
              <a:ext uri="{FF2B5EF4-FFF2-40B4-BE49-F238E27FC236}">
                <a16:creationId xmlns:a16="http://schemas.microsoft.com/office/drawing/2014/main" id="{FF56C241-AD4F-90E9-E6F6-11EFE76A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67F987F-FBD1-4970-9498-989F919DA5A3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A41AEAF-297D-1924-7974-27698B6961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87526" y="87313"/>
            <a:ext cx="3959225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Floppy</a:t>
            </a:r>
            <a:r>
              <a:rPr lang="hu-HU" altLang="hu-HU" b="1" dirty="0">
                <a:solidFill>
                  <a:srgbClr val="FFCC00"/>
                </a:solidFill>
              </a:rPr>
              <a:t>  </a:t>
            </a:r>
            <a:r>
              <a:rPr lang="hu-HU" altLang="hu-HU" sz="2000" b="1" dirty="0"/>
              <a:t>(adattároló egység)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5F6FD97-5A0A-6583-1330-182D805893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341438"/>
            <a:ext cx="6875463" cy="1295400"/>
          </a:xfrm>
        </p:spPr>
        <p:txBody>
          <a:bodyPr rtlCol="0">
            <a:norm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/>
              <a:t>A hajlékony lemezek valóban hajlékonyak,  kör alakú műanyag korongok. A lemezeken az adatokat mágneses jelek segítségével tárolják.</a:t>
            </a:r>
          </a:p>
        </p:txBody>
      </p:sp>
      <p:pic>
        <p:nvPicPr>
          <p:cNvPr id="23557" name="Picture 14" descr="hardver154">
            <a:extLst>
              <a:ext uri="{FF2B5EF4-FFF2-40B4-BE49-F238E27FC236}">
                <a16:creationId xmlns:a16="http://schemas.microsoft.com/office/drawing/2014/main" id="{EEB2F6F8-A3AF-0A7F-52A6-2B6BFF99C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02" y="406352"/>
            <a:ext cx="1374872" cy="13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Kép 1">
            <a:extLst>
              <a:ext uri="{FF2B5EF4-FFF2-40B4-BE49-F238E27FC236}">
                <a16:creationId xmlns:a16="http://schemas.microsoft.com/office/drawing/2014/main" id="{865E1E02-F2DA-42FC-772D-5851F854D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2852739"/>
            <a:ext cx="390048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3">
            <a:extLst>
              <a:ext uri="{FF2B5EF4-FFF2-40B4-BE49-F238E27FC236}">
                <a16:creationId xmlns:a16="http://schemas.microsoft.com/office/drawing/2014/main" id="{BADE1ECE-B7A9-AA67-B761-B1AC425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143FBCF4-CF92-4581-83C4-A88FB9F91B8C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69165F0-1144-927E-06C7-CDD4B99ADF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3751" y="309563"/>
            <a:ext cx="4945063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</a:t>
            </a:r>
            <a:r>
              <a:rPr lang="hu-HU" altLang="hu-HU" b="1" dirty="0">
                <a:solidFill>
                  <a:srgbClr val="FFCC00"/>
                </a:solidFill>
              </a:rPr>
              <a:t> </a:t>
            </a:r>
            <a:r>
              <a:rPr lang="hu-HU" altLang="hu-HU" sz="2000" b="1" dirty="0"/>
              <a:t>(adattároló)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1C36608-B796-BBF0-43BD-9F98DFEDDA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600201"/>
            <a:ext cx="6346825" cy="233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0"/>
              </a:spcAft>
            </a:pPr>
            <a:r>
              <a:rPr lang="hu-HU" altLang="hu-HU"/>
              <a:t>Az adatok kör alakú (nem hajlékony) lapon helyezkednek el. Az adatok kiolvasása fény (lézer) segítségével történik.</a:t>
            </a:r>
            <a:br>
              <a:rPr lang="hu-HU" altLang="hu-HU"/>
            </a:br>
            <a:r>
              <a:rPr lang="hu-HU" altLang="hu-HU"/>
              <a:t> </a:t>
            </a: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477C1920-738C-9E4A-AC84-9F49A5B4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82989"/>
            <a:ext cx="5111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CD-k kezelésére CD meghajtókat építenek a gépbe. Ezek lehetnek csak CD-olvasók, vagy CD-író-olvasó egységek is.</a:t>
            </a:r>
          </a:p>
        </p:txBody>
      </p:sp>
      <p:pic>
        <p:nvPicPr>
          <p:cNvPr id="60428" name="Picture 12" descr="hardver116">
            <a:extLst>
              <a:ext uri="{FF2B5EF4-FFF2-40B4-BE49-F238E27FC236}">
                <a16:creationId xmlns:a16="http://schemas.microsoft.com/office/drawing/2014/main" id="{590F9F27-0317-BC69-677C-D68027536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013325"/>
            <a:ext cx="21605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Kép 3">
            <a:extLst>
              <a:ext uri="{FF2B5EF4-FFF2-40B4-BE49-F238E27FC236}">
                <a16:creationId xmlns:a16="http://schemas.microsoft.com/office/drawing/2014/main" id="{68513569-0422-61BC-40B9-7D569B6FB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57151"/>
            <a:ext cx="39957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Kép 4">
            <a:extLst>
              <a:ext uri="{FF2B5EF4-FFF2-40B4-BE49-F238E27FC236}">
                <a16:creationId xmlns:a16="http://schemas.microsoft.com/office/drawing/2014/main" id="{48C650DB-D799-1AEB-E162-ED69FCD84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149726"/>
            <a:ext cx="31146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>
            <a:extLst>
              <a:ext uri="{FF2B5EF4-FFF2-40B4-BE49-F238E27FC236}">
                <a16:creationId xmlns:a16="http://schemas.microsoft.com/office/drawing/2014/main" id="{93BCFE22-F48D-DFBD-F5F2-54E989D1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8735285A-91B7-490E-81E1-2A9A426022E6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D43EE11-16E0-3814-C80E-F25DD2228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54539" y="285750"/>
            <a:ext cx="4270375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hu-HU" altLang="hu-H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dirty="0"/>
              <a:t> </a:t>
            </a:r>
            <a:r>
              <a:rPr lang="hu-HU" altLang="hu-HU" sz="1800" b="1" dirty="0"/>
              <a:t>(adattároló)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B86A099-5C86-8B81-12F1-3A807A37D1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600200"/>
            <a:ext cx="6061075" cy="29083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hu-HU" altLang="hu-HU"/>
              <a:t>A </a:t>
            </a:r>
            <a:r>
              <a:rPr lang="hu-HU" altLang="hu-HU" b="1"/>
              <a:t>DVD</a:t>
            </a:r>
            <a:r>
              <a:rPr lang="hu-HU" altLang="hu-HU"/>
              <a:t> (a </a:t>
            </a:r>
            <a:r>
              <a:rPr lang="hu-HU" altLang="hu-HU" i="1"/>
              <a:t>Digital Video</a:t>
            </a:r>
            <a:r>
              <a:rPr lang="hu-HU" altLang="hu-HU"/>
              <a:t> vagy </a:t>
            </a:r>
            <a:r>
              <a:rPr lang="hu-HU" altLang="hu-HU" i="1"/>
              <a:t>Versatile Disc</a:t>
            </a:r>
            <a:r>
              <a:rPr lang="hu-HU" altLang="hu-HU"/>
              <a:t> rövidítése) egy nagy kapacitású optikai tároló, amely leginkább mozgókép és jó minőségű hang, valamint adat tárolására használatos. </a:t>
            </a:r>
          </a:p>
        </p:txBody>
      </p:sp>
      <p:pic>
        <p:nvPicPr>
          <p:cNvPr id="25605" name="Picture 13" descr="hardver165">
            <a:extLst>
              <a:ext uri="{FF2B5EF4-FFF2-40B4-BE49-F238E27FC236}">
                <a16:creationId xmlns:a16="http://schemas.microsoft.com/office/drawing/2014/main" id="{FBC05C18-7882-138B-7E04-2982EC726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3988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Kép 2">
            <a:extLst>
              <a:ext uri="{FF2B5EF4-FFF2-40B4-BE49-F238E27FC236}">
                <a16:creationId xmlns:a16="http://schemas.microsoft.com/office/drawing/2014/main" id="{2033F471-3919-1044-FC04-471241CA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3500438"/>
            <a:ext cx="32861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3">
            <a:extLst>
              <a:ext uri="{FF2B5EF4-FFF2-40B4-BE49-F238E27FC236}">
                <a16:creationId xmlns:a16="http://schemas.microsoft.com/office/drawing/2014/main" id="{356FCFC8-B873-1436-7CB6-D5059299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AAA77271-0F0E-4DF1-8DD8-FB516F740249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FAC91AA-E24A-C52E-9CBE-BDB4563E03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09950" y="44450"/>
            <a:ext cx="7258050" cy="1143000"/>
          </a:xfrm>
        </p:spPr>
        <p:txBody>
          <a:bodyPr/>
          <a:lstStyle/>
          <a:p>
            <a:pPr>
              <a:defRPr/>
            </a:pPr>
            <a:r>
              <a:rPr lang="hu-HU" alt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Pendrive</a:t>
            </a:r>
            <a:r>
              <a:rPr lang="hu-HU" altLang="hu-HU" sz="2800" b="1" dirty="0">
                <a:solidFill>
                  <a:srgbClr val="7030A0"/>
                </a:solidFill>
              </a:rPr>
              <a:t> </a:t>
            </a:r>
            <a:r>
              <a:rPr lang="hu-HU" altLang="hu-HU" sz="2000" b="1" dirty="0"/>
              <a:t>(adattároló egység)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DB7E122-5D04-6B67-BCEC-993A197E15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68413"/>
            <a:ext cx="6516688" cy="3313112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hu-HU" dirty="0"/>
              <a:t>A </a:t>
            </a:r>
            <a:r>
              <a:rPr lang="hu-HU" dirty="0" err="1"/>
              <a:t>pendrive-okat</a:t>
            </a:r>
            <a:r>
              <a:rPr lang="hu-HU" dirty="0"/>
              <a:t> kis méretük, és a (viszonylag) kis kapacitásuk miatt leginkább a személyes adataink biztonságos tárolására használhatjuk őket. </a:t>
            </a:r>
          </a:p>
          <a:p>
            <a:pPr>
              <a:spcBef>
                <a:spcPts val="0"/>
              </a:spcBef>
              <a:buNone/>
              <a:defRPr/>
            </a:pPr>
            <a:endParaRPr lang="hu-HU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GB, 4 GB, 8 GB,   16 GB,  32GB,  64 GB</a:t>
            </a:r>
            <a:endParaRPr lang="hu-HU" dirty="0"/>
          </a:p>
        </p:txBody>
      </p:sp>
      <p:sp>
        <p:nvSpPr>
          <p:cNvPr id="26629" name="AutoShape 10" descr="image001">
            <a:extLst>
              <a:ext uri="{FF2B5EF4-FFF2-40B4-BE49-F238E27FC236}">
                <a16:creationId xmlns:a16="http://schemas.microsoft.com/office/drawing/2014/main" id="{F7093EA7-3AC6-2939-CB46-CCD1E428F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hu-HU" altLang="hu-HU">
              <a:latin typeface="Constantia" panose="02030602050306030303" pitchFamily="18" charset="0"/>
            </a:endParaRPr>
          </a:p>
        </p:txBody>
      </p:sp>
      <p:sp>
        <p:nvSpPr>
          <p:cNvPr id="26630" name="AutoShape 12" descr="image001">
            <a:extLst>
              <a:ext uri="{FF2B5EF4-FFF2-40B4-BE49-F238E27FC236}">
                <a16:creationId xmlns:a16="http://schemas.microsoft.com/office/drawing/2014/main" id="{94DA63CA-3EDD-5FE6-0ACC-98AFBFC15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hu-HU" altLang="hu-HU">
              <a:latin typeface="Constantia" panose="02030602050306030303" pitchFamily="18" charset="0"/>
            </a:endParaRPr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117FA717-F177-88D6-F6A6-B8F15F54A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4581526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 flasdrive mp3 zene tárolására és lejátszására is alkalmas adattároló eszköz.</a:t>
            </a:r>
          </a:p>
        </p:txBody>
      </p:sp>
      <p:pic>
        <p:nvPicPr>
          <p:cNvPr id="26632" name="Kép 1">
            <a:extLst>
              <a:ext uri="{FF2B5EF4-FFF2-40B4-BE49-F238E27FC236}">
                <a16:creationId xmlns:a16="http://schemas.microsoft.com/office/drawing/2014/main" id="{F343711B-916F-5F10-7891-79751F5F0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9876"/>
            <a:ext cx="39957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1">
            <a:extLst>
              <a:ext uri="{FF2B5EF4-FFF2-40B4-BE49-F238E27FC236}">
                <a16:creationId xmlns:a16="http://schemas.microsoft.com/office/drawing/2014/main" id="{4599517C-D3AE-22A7-B73B-D078D972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33376"/>
            <a:ext cx="75438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Kép 2">
            <a:extLst>
              <a:ext uri="{FF2B5EF4-FFF2-40B4-BE49-F238E27FC236}">
                <a16:creationId xmlns:a16="http://schemas.microsoft.com/office/drawing/2014/main" id="{564EED1E-A42D-3B91-75E9-E1A605072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141663"/>
            <a:ext cx="5003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A5F109-0297-C513-71A5-0EAE5078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feladatok</a:t>
            </a:r>
          </a:p>
        </p:txBody>
      </p:sp>
      <p:sp>
        <p:nvSpPr>
          <p:cNvPr id="28675" name="Tartalom helye 2">
            <a:extLst>
              <a:ext uri="{FF2B5EF4-FFF2-40B4-BE49-F238E27FC236}">
                <a16:creationId xmlns:a16="http://schemas.microsoft.com/office/drawing/2014/main" id="{8F0E1599-AED5-5E26-3372-B978A463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413"/>
            <a:ext cx="7772400" cy="3649662"/>
          </a:xfrm>
        </p:spPr>
        <p:txBody>
          <a:bodyPr/>
          <a:lstStyle/>
          <a:p>
            <a:pPr eaLnBrk="1" hangingPunct="1"/>
            <a:r>
              <a:rPr lang="hu-HU" altLang="hu-HU" b="1"/>
              <a:t>Párosító - háttértárak: </a:t>
            </a:r>
            <a:r>
              <a:rPr lang="hu-HU" altLang="hu-HU">
                <a:hlinkClick r:id="rId2"/>
              </a:rPr>
              <a:t>https://learningapps.org/1760224</a:t>
            </a:r>
            <a:endParaRPr lang="hu-HU" altLang="hu-HU"/>
          </a:p>
          <a:p>
            <a:pPr eaLnBrk="1" hangingPunct="1"/>
            <a:r>
              <a:rPr lang="hu-HU" altLang="hu-HU" b="1"/>
              <a:t>Háttértárak - párkereső: </a:t>
            </a:r>
            <a:r>
              <a:rPr lang="hu-HU" altLang="hu-HU">
                <a:hlinkClick r:id="rId3"/>
              </a:rPr>
              <a:t>https://learningapps.org/7926908</a:t>
            </a:r>
            <a:r>
              <a:rPr lang="hu-HU" altLang="hu-HU"/>
              <a:t> </a:t>
            </a:r>
          </a:p>
          <a:p>
            <a:pPr eaLnBrk="1" hangingPunct="1"/>
            <a:r>
              <a:rPr lang="hu-HU" altLang="hu-HU" b="1"/>
              <a:t>Háttértárak csoportosítása: </a:t>
            </a:r>
            <a:r>
              <a:rPr lang="hu-HU" altLang="hu-HU">
                <a:hlinkClick r:id="rId4"/>
              </a:rPr>
              <a:t>https://wordwall.net/hu/resource/290192/h%C3%A1tt%C3%A9rt%C3%A1rak</a:t>
            </a:r>
            <a:r>
              <a:rPr lang="hu-HU" altLang="hu-HU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141440"/>
            <a:ext cx="9905998" cy="1478570"/>
          </a:xfrm>
        </p:spPr>
        <p:txBody>
          <a:bodyPr/>
          <a:lstStyle/>
          <a:p>
            <a:r>
              <a:rPr lang="hu-HU" dirty="0"/>
              <a:t>Digitális eszközök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541821"/>
            <a:ext cx="3597565" cy="5054820"/>
          </a:xfrm>
        </p:spPr>
        <p:txBody>
          <a:bodyPr>
            <a:normAutofit/>
          </a:bodyPr>
          <a:lstStyle/>
          <a:p>
            <a:r>
              <a:rPr lang="hu-HU" dirty="0"/>
              <a:t>Számítógép / Laptop</a:t>
            </a:r>
          </a:p>
          <a:p>
            <a:r>
              <a:rPr lang="hu-HU" dirty="0"/>
              <a:t>Nyomtató</a:t>
            </a:r>
          </a:p>
          <a:p>
            <a:r>
              <a:rPr lang="hu-HU" dirty="0"/>
              <a:t>Projektor</a:t>
            </a:r>
          </a:p>
          <a:p>
            <a:r>
              <a:rPr lang="hu-HU" dirty="0"/>
              <a:t>Scanner</a:t>
            </a:r>
          </a:p>
          <a:p>
            <a:r>
              <a:rPr lang="hu-HU" dirty="0"/>
              <a:t>Okos telefonok</a:t>
            </a:r>
          </a:p>
          <a:p>
            <a:r>
              <a:rPr lang="hu-HU" dirty="0"/>
              <a:t>Tablet </a:t>
            </a:r>
          </a:p>
          <a:p>
            <a:r>
              <a:rPr lang="hu-HU" dirty="0"/>
              <a:t>Interaktív tábla</a:t>
            </a:r>
          </a:p>
          <a:p>
            <a:r>
              <a:rPr lang="hu-HU" dirty="0"/>
              <a:t>Kamera/ webkamera</a:t>
            </a:r>
          </a:p>
          <a:p>
            <a:r>
              <a:rPr lang="hu-HU" dirty="0"/>
              <a:t>Kollaborációs eszközök…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7" y="532737"/>
            <a:ext cx="7823338" cy="60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Számítógép részei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3040974" cy="3541714"/>
          </a:xfrm>
        </p:spPr>
        <p:txBody>
          <a:bodyPr/>
          <a:lstStyle/>
          <a:p>
            <a:r>
              <a:rPr lang="hu-HU" dirty="0"/>
              <a:t>Monitor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billentyűzet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9" y="1129084"/>
            <a:ext cx="6475372" cy="529159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2473040" y="2503714"/>
            <a:ext cx="2719346" cy="2385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067375" y="5337544"/>
            <a:ext cx="1738541" cy="2126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rtalom helye 2"/>
          <p:cNvSpPr txBox="1">
            <a:spLocks/>
          </p:cNvSpPr>
          <p:nvPr/>
        </p:nvSpPr>
        <p:spPr>
          <a:xfrm>
            <a:off x="10912301" y="2981903"/>
            <a:ext cx="110146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ház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egér</a:t>
            </a:r>
          </a:p>
          <a:p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10278439" y="3233869"/>
            <a:ext cx="758640" cy="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10153661" y="6086939"/>
            <a:ext cx="758640" cy="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hu-HU" dirty="0"/>
              <a:t>Perifériák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6205" y="3801326"/>
            <a:ext cx="3356160" cy="289667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</a:rPr>
              <a:t>Bemeneti perifériák</a:t>
            </a:r>
          </a:p>
          <a:p>
            <a:r>
              <a:rPr lang="hu-HU" dirty="0"/>
              <a:t>billentyűzet</a:t>
            </a:r>
          </a:p>
          <a:p>
            <a:r>
              <a:rPr lang="hu-HU" dirty="0"/>
              <a:t>egér</a:t>
            </a:r>
          </a:p>
          <a:p>
            <a:r>
              <a:rPr lang="hu-HU" dirty="0"/>
              <a:t>scanner</a:t>
            </a:r>
          </a:p>
          <a:p>
            <a:r>
              <a:rPr lang="hu-HU" dirty="0"/>
              <a:t>webkamera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691251" y="3801326"/>
            <a:ext cx="3356160" cy="311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FFFF00"/>
                </a:solidFill>
              </a:rPr>
              <a:t>Kimeneti perifériák</a:t>
            </a:r>
          </a:p>
          <a:p>
            <a:r>
              <a:rPr lang="hu-HU" dirty="0"/>
              <a:t>monitor</a:t>
            </a:r>
          </a:p>
          <a:p>
            <a:r>
              <a:rPr lang="hu-HU" dirty="0"/>
              <a:t>nyomtató</a:t>
            </a:r>
          </a:p>
          <a:p>
            <a:r>
              <a:rPr lang="hu-HU" dirty="0"/>
              <a:t>projektor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74" y="1478570"/>
            <a:ext cx="1348370" cy="10386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16" y="148184"/>
            <a:ext cx="2071582" cy="12331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6" y="2517236"/>
            <a:ext cx="889406" cy="98822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90" y="2004447"/>
            <a:ext cx="2371060" cy="15819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28" y="254163"/>
            <a:ext cx="1881945" cy="174374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82" y="1378953"/>
            <a:ext cx="2356654" cy="212651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98" y="1732733"/>
            <a:ext cx="3905693" cy="29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Számítógép részei kicsiknek: </a:t>
            </a:r>
            <a:r>
              <a:rPr lang="hu-HU" dirty="0">
                <a:hlinkClick r:id="rId2"/>
              </a:rPr>
              <a:t>https://learningapps.org/1971223</a:t>
            </a:r>
            <a:endParaRPr lang="hu-HU" dirty="0"/>
          </a:p>
          <a:p>
            <a:r>
              <a:rPr lang="hu-HU" b="1" dirty="0"/>
              <a:t>Számítógép részei: </a:t>
            </a:r>
            <a:r>
              <a:rPr lang="hu-HU" dirty="0">
                <a:hlinkClick r:id="rId3"/>
              </a:rPr>
              <a:t>https://learningapps.org/1728149</a:t>
            </a:r>
            <a:endParaRPr lang="hu-HU" b="1" dirty="0"/>
          </a:p>
          <a:p>
            <a:r>
              <a:rPr lang="hu-HU" b="1" dirty="0"/>
              <a:t>Számítógép részei: </a:t>
            </a:r>
            <a:r>
              <a:rPr lang="hu-HU" dirty="0">
                <a:hlinkClick r:id="rId4"/>
              </a:rPr>
              <a:t>https://learningapps.org/1673790</a:t>
            </a:r>
            <a:r>
              <a:rPr lang="hu-HU" dirty="0"/>
              <a:t> </a:t>
            </a:r>
          </a:p>
          <a:p>
            <a:r>
              <a:rPr lang="hu-HU" dirty="0"/>
              <a:t>Perifériák: </a:t>
            </a:r>
            <a:r>
              <a:rPr lang="hu-HU" dirty="0">
                <a:hlinkClick r:id="rId5"/>
              </a:rPr>
              <a:t>https://learningapps.org/1737897</a:t>
            </a:r>
            <a:endParaRPr lang="hu-HU" dirty="0"/>
          </a:p>
          <a:p>
            <a:r>
              <a:rPr lang="hu-HU" dirty="0" err="1"/>
              <a:t>Szgép</a:t>
            </a:r>
            <a:r>
              <a:rPr lang="hu-HU" dirty="0"/>
              <a:t> részei – kakukktojás: </a:t>
            </a:r>
            <a:r>
              <a:rPr lang="hu-HU" dirty="0">
                <a:hlinkClick r:id="rId6"/>
              </a:rPr>
              <a:t>https://learningapps.org/2898380</a:t>
            </a:r>
            <a:endParaRPr lang="hu-HU" dirty="0"/>
          </a:p>
          <a:p>
            <a:r>
              <a:rPr lang="hu-HU" dirty="0">
                <a:hlinkClick r:id="rId7"/>
              </a:rPr>
              <a:t>https://wordwall.net/hu/resource/511008/informatika/sz%c3%a1m%c3%adt%c3%b3g%c3%a9pes-alapismeretek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276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75F0E9-CCA6-E689-6FAE-D9DD8A4D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963739"/>
            <a:ext cx="5715000" cy="24225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dirty="0"/>
              <a:t>Háttértárak</a:t>
            </a:r>
          </a:p>
        </p:txBody>
      </p:sp>
      <p:pic>
        <p:nvPicPr>
          <p:cNvPr id="19459" name="Picture 14" descr="hardver154">
            <a:extLst>
              <a:ext uri="{FF2B5EF4-FFF2-40B4-BE49-F238E27FC236}">
                <a16:creationId xmlns:a16="http://schemas.microsoft.com/office/drawing/2014/main" id="{BB1DEF61-D814-7940-154E-A8A0DAEC3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7163"/>
            <a:ext cx="20113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 descr="hardver165">
            <a:extLst>
              <a:ext uri="{FF2B5EF4-FFF2-40B4-BE49-F238E27FC236}">
                <a16:creationId xmlns:a16="http://schemas.microsoft.com/office/drawing/2014/main" id="{C2FE17C7-07C5-D9CC-619A-A1E35808D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28588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>
            <a:extLst>
              <a:ext uri="{FF2B5EF4-FFF2-40B4-BE49-F238E27FC236}">
                <a16:creationId xmlns:a16="http://schemas.microsoft.com/office/drawing/2014/main" id="{485121A6-BCD7-4E8B-8E51-1E3084E3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5299075"/>
            <a:ext cx="8640762" cy="1225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FC3D758B-C6DC-7A9C-6218-4B49718F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1612901"/>
            <a:ext cx="84963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hu-HU" altLang="hu-HU">
              <a:latin typeface="Constantia" panose="02030602050306030303" pitchFamily="18" charset="0"/>
            </a:endParaRPr>
          </a:p>
        </p:txBody>
      </p:sp>
      <p:sp>
        <p:nvSpPr>
          <p:cNvPr id="20486" name="Dia számának helye 3">
            <a:extLst>
              <a:ext uri="{FF2B5EF4-FFF2-40B4-BE49-F238E27FC236}">
                <a16:creationId xmlns:a16="http://schemas.microsoft.com/office/drawing/2014/main" id="{65770597-89D7-7AEB-D540-5699B885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7630B368-405E-4098-B9D0-37128659E621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6151" name="Rectangle 2">
            <a:extLst>
              <a:ext uri="{FF2B5EF4-FFF2-40B4-BE49-F238E27FC236}">
                <a16:creationId xmlns:a16="http://schemas.microsoft.com/office/drawing/2014/main" id="{9E9A4601-7A82-4D2B-D991-88F8E235DC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4414" y="115888"/>
            <a:ext cx="3189287" cy="1009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</a:t>
            </a:r>
          </a:p>
        </p:txBody>
      </p:sp>
      <p:sp>
        <p:nvSpPr>
          <p:cNvPr id="56329" name="Rectangle 9">
            <a:extLst>
              <a:ext uri="{FF2B5EF4-FFF2-40B4-BE49-F238E27FC236}">
                <a16:creationId xmlns:a16="http://schemas.microsoft.com/office/drawing/2014/main" id="{81E6AADA-7631-04D1-2365-F8C3F554BB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84363" y="1773239"/>
            <a:ext cx="8229600" cy="1335087"/>
          </a:xfrm>
        </p:spPr>
        <p:txBody>
          <a:bodyPr>
            <a:normAutofit lnSpcReduction="10000"/>
          </a:bodyPr>
          <a:lstStyle/>
          <a:p>
            <a:pPr algn="ctr" eaLnBrk="1" hangingPunct="1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hu-HU" altLang="hu-HU" b="1"/>
              <a:t>   A háttértárak segítségével tárolhatjuk huzamosabb ideig az adatainkat, így azok a gép kikapcsolása után is megőrződnek.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8396ACD-6F24-2829-851E-C4520D776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325813"/>
            <a:ext cx="8229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háttértárak által tárolható adatok mennyiségét MB-ban vagy GB-ban mérjük és </a:t>
            </a:r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kapacitás</a:t>
            </a:r>
            <a:r>
              <a:rPr lang="hu-H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nak nevezzük.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09B2C48D-8BF5-E480-6C44-A951D9DE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516564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b="1">
                <a:latin typeface="Arial" panose="020B0604020202020204" pitchFamily="34" charset="0"/>
              </a:rPr>
              <a:t>bit &lt; bájt &lt; kilobájt (kB) &lt; Megabájt (MB) &lt; Gigabájt (GB) &lt; Terabájt (TB)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000" b="1">
                <a:latin typeface="Arial" panose="020B0604020202020204" pitchFamily="34" charset="0"/>
              </a:rPr>
              <a:t> 8        1024            1024                 1024                 1024               </a:t>
            </a:r>
            <a:r>
              <a:rPr lang="hu-HU" altLang="hu-HU" sz="800" b="1">
                <a:latin typeface="Constantia" panose="02030602050306030303" pitchFamily="18" charset="0"/>
              </a:rPr>
              <a:t>.</a:t>
            </a:r>
            <a:r>
              <a:rPr lang="hu-HU" altLang="hu-HU" sz="2000" b="1">
                <a:latin typeface="Constantia" panose="02030602050306030303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29" grpId="0" build="p"/>
      <p:bldP spid="56324" grpId="0"/>
      <p:bldP spid="56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3">
            <a:extLst>
              <a:ext uri="{FF2B5EF4-FFF2-40B4-BE49-F238E27FC236}">
                <a16:creationId xmlns:a16="http://schemas.microsoft.com/office/drawing/2014/main" id="{51D38699-CA8A-61BD-68EF-BCEA823D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04D929B-E974-4986-9F90-9B27A3A1091E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CEFFDA2-EF90-361B-41AB-69C338072F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5050" y="411163"/>
            <a:ext cx="4679950" cy="6778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Háttértárolók típusai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1B5AE2B-3A5E-5E6B-F327-A1AE594E73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2060576"/>
            <a:ext cx="3816350" cy="1941513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0"/>
              </a:spcBef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Merevlemez , más néven winchester, vagy HDD –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Drive)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GB – 8 TB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F011F76E-2429-30EA-03F8-DBF21DE84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557338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400" b="1" u="sng">
                <a:latin typeface="Constantia" panose="02030602050306030303" pitchFamily="18" charset="0"/>
              </a:rPr>
              <a:t>Mágneses háttértárak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737DA40C-ADFD-B376-6822-C262FFC29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1557338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u-HU" altLang="hu-HU" sz="2400" b="1" u="sng">
                <a:latin typeface="Constantia" panose="02030602050306030303" pitchFamily="18" charset="0"/>
              </a:rPr>
              <a:t>Optikai háttértárak</a:t>
            </a:r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712BB075-A71E-F491-EA74-19A2EDB5F7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6500" y="1125539"/>
            <a:ext cx="719138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545B7B39-B03C-2FF2-85F4-6B2B3AC9E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4" y="1125539"/>
            <a:ext cx="71913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57BE6FD4-018A-823D-3EFB-373C977F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59264"/>
            <a:ext cx="38163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Hajlékonylemez (floppy) (Floppy-meghajtó egység, FDD – Floppy </a:t>
            </a:r>
            <a:r>
              <a:rPr lang="hu-H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Disk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Drive)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1,2 – 1, 44 MB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0B50BBF5-23D0-20B6-E932-62015F87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2205039"/>
            <a:ext cx="38163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CD-ROM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hu-H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Compact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Disc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700 MB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u-H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163A85ED-CCE1-05B1-6766-E23BB9D38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248150"/>
            <a:ext cx="38163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DVD-lemez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(Digital </a:t>
            </a:r>
            <a:r>
              <a:rPr lang="hu-H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Versatile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Disc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4,7  GB</a:t>
            </a:r>
            <a:b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u-H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16" name="Kép 1">
            <a:extLst>
              <a:ext uri="{FF2B5EF4-FFF2-40B4-BE49-F238E27FC236}">
                <a16:creationId xmlns:a16="http://schemas.microsoft.com/office/drawing/2014/main" id="{8C594286-454E-D465-BC39-B2F75A5B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626101"/>
            <a:ext cx="10795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Kép 3">
            <a:extLst>
              <a:ext uri="{FF2B5EF4-FFF2-40B4-BE49-F238E27FC236}">
                <a16:creationId xmlns:a16="http://schemas.microsoft.com/office/drawing/2014/main" id="{27624661-7C8B-A3E9-9BC3-BD6D68452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4" y="5478463"/>
            <a:ext cx="3330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8" grpId="0"/>
      <p:bldP spid="57349" grpId="0"/>
      <p:bldP spid="57352" grpId="0"/>
      <p:bldP spid="57353" grpId="0"/>
      <p:bldP spid="573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3">
            <a:extLst>
              <a:ext uri="{FF2B5EF4-FFF2-40B4-BE49-F238E27FC236}">
                <a16:creationId xmlns:a16="http://schemas.microsoft.com/office/drawing/2014/main" id="{385416C2-D495-BBB7-2A70-64381809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3C174E2-2D0E-4D30-A8A5-768E9120E06C}" type="slidenum">
              <a:rPr lang="hu-HU" altLang="hu-HU">
                <a:solidFill>
                  <a:srgbClr val="045C75"/>
                </a:solidFill>
                <a:latin typeface="Constantia" panose="02030602050306030303" pitchFamily="18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hu-HU" altLang="hu-HU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DB5B88E-DC7C-0DAD-E4E9-73D0C1EDD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9289" y="368300"/>
            <a:ext cx="6480175" cy="647700"/>
          </a:xfrm>
        </p:spPr>
        <p:txBody>
          <a:bodyPr/>
          <a:lstStyle/>
          <a:p>
            <a:pPr>
              <a:defRPr/>
            </a:pPr>
            <a:r>
              <a:rPr lang="hu-HU" altLang="hu-H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Winchester</a:t>
            </a:r>
            <a:r>
              <a:rPr lang="hu-HU" altLang="hu-HU" sz="3100" b="1" dirty="0">
                <a:solidFill>
                  <a:srgbClr val="FFCC00"/>
                </a:solidFill>
              </a:rPr>
              <a:t> </a:t>
            </a:r>
            <a:r>
              <a:rPr lang="hu-HU" altLang="hu-HU" sz="2400" b="1" dirty="0"/>
              <a:t>(adattároló egység)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6B6EF03-C484-6BBF-2EA8-5ACF1E2320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5188" y="908050"/>
            <a:ext cx="7618412" cy="4533900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hu-HU" altLang="hu-HU" dirty="0"/>
              <a:t>A meghajtót és a lemezt egybe építették. A lemez fémből készül, melynek felülete mágnesezhető anyaggal van bevonva.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Nagykapacitású, gyors elérésű háttértár. </a:t>
            </a:r>
          </a:p>
          <a:p>
            <a:pPr>
              <a:spcBef>
                <a:spcPct val="50000"/>
              </a:spcBef>
              <a:buFont typeface="Arial"/>
              <a:buChar char="•"/>
              <a:defRPr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Többnyire rögzített, nem cserélhető. A számítógép házában van.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hu-HU" altLang="hu-HU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hu-HU" altLang="hu-HU" dirty="0"/>
          </a:p>
        </p:txBody>
      </p:sp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0</TotalTime>
  <Words>523</Words>
  <Application>Microsoft Office PowerPoint</Application>
  <PresentationFormat>Szélesvásznú</PresentationFormat>
  <Paragraphs>81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Constantia</vt:lpstr>
      <vt:lpstr>Tw Cen MT</vt:lpstr>
      <vt:lpstr>Wingdings</vt:lpstr>
      <vt:lpstr>Wingdings 2</vt:lpstr>
      <vt:lpstr>Áramkör</vt:lpstr>
      <vt:lpstr>Informatikai eszközök felépítése és perifériák csoportosítása </vt:lpstr>
      <vt:lpstr>Digitális eszközök</vt:lpstr>
      <vt:lpstr>Számítógép részei</vt:lpstr>
      <vt:lpstr>Perifériák</vt:lpstr>
      <vt:lpstr>Feladatok</vt:lpstr>
      <vt:lpstr>Háttértárak</vt:lpstr>
      <vt:lpstr>Háttértárolók</vt:lpstr>
      <vt:lpstr>Háttértárolók típusai</vt:lpstr>
      <vt:lpstr>Winchester (adattároló egység)</vt:lpstr>
      <vt:lpstr>Floppy  (adattároló egység)</vt:lpstr>
      <vt:lpstr>CD-ROM (adattároló)</vt:lpstr>
      <vt:lpstr>DVD  (adattároló)</vt:lpstr>
      <vt:lpstr>Pendrive (adattároló egység)</vt:lpstr>
      <vt:lpstr>PowerPoint-bemutató</vt:lpstr>
      <vt:lpstr>feladatok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Informatikai eszközök felépítése és perifériák csoportosítása</dc:title>
  <dc:creator>Krepsz-Kapai Bernadett</dc:creator>
  <cp:lastModifiedBy>Bernadett Krepsz - Kapai</cp:lastModifiedBy>
  <cp:revision>9</cp:revision>
  <dcterms:created xsi:type="dcterms:W3CDTF">2020-05-12T19:53:55Z</dcterms:created>
  <dcterms:modified xsi:type="dcterms:W3CDTF">2023-09-10T11:29:18Z</dcterms:modified>
</cp:coreProperties>
</file>